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23"/>
  </p:notesMasterIdLst>
  <p:sldIdLst>
    <p:sldId id="256" r:id="rId2"/>
    <p:sldId id="267" r:id="rId3"/>
    <p:sldId id="257" r:id="rId4"/>
    <p:sldId id="276" r:id="rId5"/>
    <p:sldId id="269" r:id="rId6"/>
    <p:sldId id="270" r:id="rId7"/>
    <p:sldId id="271" r:id="rId8"/>
    <p:sldId id="266" r:id="rId9"/>
    <p:sldId id="272" r:id="rId10"/>
    <p:sldId id="263" r:id="rId11"/>
    <p:sldId id="273" r:id="rId12"/>
    <p:sldId id="277" r:id="rId13"/>
    <p:sldId id="280" r:id="rId14"/>
    <p:sldId id="265" r:id="rId15"/>
    <p:sldId id="275" r:id="rId16"/>
    <p:sldId id="278" r:id="rId17"/>
    <p:sldId id="264" r:id="rId18"/>
    <p:sldId id="279" r:id="rId19"/>
    <p:sldId id="281" r:id="rId20"/>
    <p:sldId id="274" r:id="rId21"/>
    <p:sldId id="26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17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1866829611524634E-2"/>
          <c:y val="5.2592407427981255E-2"/>
          <c:w val="0.89637521756841831"/>
          <c:h val="0.8819169269258148"/>
        </c:manualLayout>
      </c:layout>
      <c:bar3DChart>
        <c:barDir val="col"/>
        <c:grouping val="clustered"/>
        <c:varyColors val="0"/>
        <c:ser>
          <c:idx val="0"/>
          <c:order val="0"/>
          <c:invertIfNegative val="0"/>
          <c:cat>
            <c:strRef>
              <c:f>Лист1!$A$1:$A$3</c:f>
              <c:strCache>
                <c:ptCount val="3"/>
                <c:pt idx="0">
                  <c:v>приподнятое</c:v>
                </c:pt>
                <c:pt idx="1">
                  <c:v>стабильное</c:v>
                </c:pt>
                <c:pt idx="2">
                  <c:v>сниженное</c:v>
                </c:pt>
              </c:strCache>
            </c:strRef>
          </c:cat>
          <c:val>
            <c:numRef>
              <c:f>Лист1!$B$1:$B$3</c:f>
              <c:numCache>
                <c:formatCode>0%</c:formatCode>
                <c:ptCount val="3"/>
                <c:pt idx="0">
                  <c:v>0.3</c:v>
                </c:pt>
                <c:pt idx="1">
                  <c:v>0.65</c:v>
                </c:pt>
                <c:pt idx="2">
                  <c:v>0.05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51457152"/>
        <c:axId val="151458944"/>
        <c:axId val="0"/>
      </c:bar3DChart>
      <c:catAx>
        <c:axId val="151457152"/>
        <c:scaling>
          <c:orientation val="minMax"/>
        </c:scaling>
        <c:delete val="0"/>
        <c:axPos val="b"/>
        <c:majorTickMark val="out"/>
        <c:minorTickMark val="none"/>
        <c:tickLblPos val="nextTo"/>
        <c:crossAx val="151458944"/>
        <c:crosses val="autoZero"/>
        <c:auto val="1"/>
        <c:lblAlgn val="ctr"/>
        <c:lblOffset val="100"/>
        <c:noMultiLvlLbl val="0"/>
      </c:catAx>
      <c:valAx>
        <c:axId val="151458944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5145715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F27A49-5EE4-4FB7-A890-5E36C0E56DF4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E6A38E-9080-4168-955C-57F4D1023B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1695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6A38E-9080-4168-955C-57F4D1023B86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3028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6A38E-9080-4168-955C-57F4D1023B86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555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19A87-EDCE-4CDE-BBB2-E4D25FD10824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D780F-15C4-4FD8-BF36-72BAD4450D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8568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19A87-EDCE-4CDE-BBB2-E4D25FD10824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D780F-15C4-4FD8-BF36-72BAD4450D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8265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19A87-EDCE-4CDE-BBB2-E4D25FD10824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D780F-15C4-4FD8-BF36-72BAD4450D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662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19A87-EDCE-4CDE-BBB2-E4D25FD10824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D780F-15C4-4FD8-BF36-72BAD4450D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9421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19A87-EDCE-4CDE-BBB2-E4D25FD10824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D780F-15C4-4FD8-BF36-72BAD4450D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339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19A87-EDCE-4CDE-BBB2-E4D25FD10824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D780F-15C4-4FD8-BF36-72BAD4450D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661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19A87-EDCE-4CDE-BBB2-E4D25FD10824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D780F-15C4-4FD8-BF36-72BAD4450D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2963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19A87-EDCE-4CDE-BBB2-E4D25FD10824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D780F-15C4-4FD8-BF36-72BAD4450D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2259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19A87-EDCE-4CDE-BBB2-E4D25FD10824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D780F-15C4-4FD8-BF36-72BAD4450D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131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19A87-EDCE-4CDE-BBB2-E4D25FD10824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D780F-15C4-4FD8-BF36-72BAD4450D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4344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19A87-EDCE-4CDE-BBB2-E4D25FD10824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D780F-15C4-4FD8-BF36-72BAD4450D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4628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919A87-EDCE-4CDE-BBB2-E4D25FD10824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FD780F-15C4-4FD8-BF36-72BAD4450D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2304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412776"/>
            <a:ext cx="7776864" cy="2520279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  <a:t>Социализация детей с ограниченными возможностями здоровья</a:t>
            </a:r>
            <a:endParaRPr lang="ru-RU" sz="4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sz="2000" dirty="0" smtClean="0">
              <a:solidFill>
                <a:srgbClr val="002060"/>
              </a:solidFill>
            </a:endParaRPr>
          </a:p>
          <a:p>
            <a:endParaRPr lang="ru-RU" sz="2000" dirty="0">
              <a:solidFill>
                <a:srgbClr val="002060"/>
              </a:solidFill>
            </a:endParaRPr>
          </a:p>
          <a:p>
            <a:r>
              <a:rPr lang="ru-RU" sz="2000" dirty="0" smtClean="0">
                <a:solidFill>
                  <a:srgbClr val="002060"/>
                </a:solidFill>
              </a:rPr>
              <a:t>Молчанова Валентина Николаевна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педагог-психолог МБОУ «Юровская школа»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034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5240" cy="922114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Коррекционно-развивающие занятия</a:t>
            </a:r>
            <a:endParaRPr lang="ru-RU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050" name="Picture 2" descr="D:\Документы Валентина\Фото\2015-10-08 11-33-3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471" y="1508401"/>
            <a:ext cx="2756386" cy="20672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Документы Валентина\Фото\2013-12-24 09-45-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445840"/>
            <a:ext cx="2808312" cy="21062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Документы Валентина\Фото\2015-10-08 12-26-4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985972"/>
            <a:ext cx="2592288" cy="19442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Документы Валентина\Фото\2015-10-08 12-31-1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1" y="4005064"/>
            <a:ext cx="2566832" cy="19251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(4)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8822" y="1532498"/>
            <a:ext cx="2699851" cy="20190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 descr="IMG_113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611560" y="3789040"/>
            <a:ext cx="2088232" cy="28453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18997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634082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Развивающие занятия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Picture 9" descr="IMG_0936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391" y="1340768"/>
            <a:ext cx="3595726" cy="26750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2011-03-28 09-46-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352" y="1340768"/>
            <a:ext cx="3515071" cy="26976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2011-03-28 09-57-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516" y="4073203"/>
            <a:ext cx="3515907" cy="25846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D:\Документы Валентина\Фото\SDC1180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428" y="4166022"/>
            <a:ext cx="3597882" cy="25436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395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922114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Индивидуальный образовательный маршрут</a:t>
            </a:r>
            <a:endParaRPr lang="ru-RU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736018"/>
              </p:ext>
            </p:extLst>
          </p:nvPr>
        </p:nvGraphicFramePr>
        <p:xfrm>
          <a:off x="-1" y="1376343"/>
          <a:ext cx="9108505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7767"/>
                <a:gridCol w="1828681"/>
                <a:gridCol w="1682387"/>
                <a:gridCol w="1389798"/>
                <a:gridCol w="1721238"/>
                <a:gridCol w="1608634"/>
              </a:tblGrid>
              <a:tr h="6480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Класс </a:t>
                      </a:r>
                    </a:p>
                    <a:p>
                      <a:endParaRPr lang="ru-RU" sz="2000" dirty="0" smtClean="0"/>
                    </a:p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Понедельник </a:t>
                      </a:r>
                    </a:p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Вторник</a:t>
                      </a:r>
                    </a:p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Среда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Четверг</a:t>
                      </a:r>
                    </a:p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Пятница</a:t>
                      </a:r>
                    </a:p>
                    <a:p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1-4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Занятия с психологом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Занятия с логопедом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Занятия с </a:t>
                      </a:r>
                    </a:p>
                    <a:p>
                      <a:pPr algn="ctr"/>
                      <a:r>
                        <a:rPr lang="ru-RU" sz="1800" dirty="0" smtClean="0"/>
                        <a:t>психологом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Занятия с логопедом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Занятия с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 логопедом</a:t>
                      </a:r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5-9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Театральная студия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Баскетбол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Занятия с логопедом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Кружок</a:t>
                      </a:r>
                      <a:r>
                        <a:rPr lang="ru-RU" sz="1800" baseline="0" dirty="0" smtClean="0"/>
                        <a:t> «Флористика»</a:t>
                      </a:r>
                      <a:endParaRPr lang="ru-RU" sz="1800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Волейбол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1-4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Творческое объединение</a:t>
                      </a:r>
                    </a:p>
                    <a:p>
                      <a:r>
                        <a:rPr lang="ru-RU" dirty="0" smtClean="0"/>
                        <a:t>«В ритме музыки»</a:t>
                      </a:r>
                    </a:p>
                    <a:p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Кружок</a:t>
                      </a:r>
                    </a:p>
                    <a:p>
                      <a:pPr algn="ctr"/>
                      <a:r>
                        <a:rPr lang="ru-RU" dirty="0" err="1" smtClean="0"/>
                        <a:t>Тестопластика</a:t>
                      </a:r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Изостудия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Театральная студия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Шашки, шахматы</a:t>
                      </a:r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5-9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Кружок </a:t>
                      </a:r>
                    </a:p>
                    <a:p>
                      <a:r>
                        <a:rPr lang="ru-RU" dirty="0" smtClean="0"/>
                        <a:t>«Сделай сам»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Изостудия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Танцеваль</a:t>
                      </a:r>
                      <a:r>
                        <a:rPr lang="ru-RU" dirty="0" smtClean="0"/>
                        <a:t>-</a:t>
                      </a:r>
                    </a:p>
                    <a:p>
                      <a:pPr algn="ctr"/>
                      <a:r>
                        <a:rPr lang="ru-RU" dirty="0" err="1" smtClean="0"/>
                        <a:t>ный</a:t>
                      </a:r>
                      <a:r>
                        <a:rPr lang="ru-RU" dirty="0" smtClean="0"/>
                        <a:t>  кружок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Баскетбол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Шашки, шахматы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110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Молчановой В.Н\DSC0778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95" y="571661"/>
            <a:ext cx="3374057" cy="2601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Молчановой В.Н\DSC0779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770" y="541286"/>
            <a:ext cx="3552395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D:\Документы Валентина\image (5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198" y="3573017"/>
            <a:ext cx="3627797" cy="2839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D:\Документы Валентина\image (4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95" y="3554401"/>
            <a:ext cx="3393967" cy="2858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1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2011-04-13 14-17-0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841446"/>
            <a:ext cx="2664296" cy="20640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 descr="2011-04-13 14-25-0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864406"/>
            <a:ext cx="2889133" cy="21668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D:\Документы Валентина\2016-03-03 15-15-3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51" y="3861519"/>
            <a:ext cx="2805973" cy="22285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Документы Валентина\2016-03-02 13-30-4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616" y="415404"/>
            <a:ext cx="4070967" cy="30532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:\Документы Валентина\Фото\2011-05-19 12-34-1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15404"/>
            <a:ext cx="4070967" cy="30532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9912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116632"/>
            <a:ext cx="5832648" cy="72008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Выставка работ</a:t>
            </a:r>
            <a:endParaRPr lang="ru-RU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6" name="Picture 2" descr="D:\Документы Валентина\2016-03-09 14-26-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99" y="1022722"/>
            <a:ext cx="2352119" cy="3136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:\Документы Валентина\2016-03-09 14-26-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025462"/>
            <a:ext cx="2350064" cy="3133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Документы Валентина\2016-03-09 14-21-3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641" y="1025462"/>
            <a:ext cx="2304256" cy="3072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D:\Документы Валентина\2016-03-09 14-21-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99" y="4246611"/>
            <a:ext cx="3574503" cy="2350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D:\Документы Валентина\2016-03-09 14-22-0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3" y="4196737"/>
            <a:ext cx="3456384" cy="2400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387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2011-03-29 23-53-4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81504"/>
            <a:ext cx="4529934" cy="27776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F:\Молчановой В.Н\DSC078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238" y="3481504"/>
            <a:ext cx="3703472" cy="27776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F:\P605001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65581"/>
            <a:ext cx="4529934" cy="25480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" descr="IMG_4059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238" y="565580"/>
            <a:ext cx="3601226" cy="26999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1158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окументы Валентина\Фото\2013-12-24 12-23-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2131" y="764815"/>
            <a:ext cx="3772317" cy="2664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Документы Валентина\Фото\2015-10-08 11-32-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090" y="764816"/>
            <a:ext cx="3600400" cy="2727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DSC0002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9090" y="3750503"/>
            <a:ext cx="3600400" cy="2702834"/>
          </a:xfrm>
          <a:prstGeom prst="rect">
            <a:avLst/>
          </a:prstGeom>
        </p:spPr>
      </p:pic>
      <p:pic>
        <p:nvPicPr>
          <p:cNvPr id="6" name="Picture 2" descr="D:\Документы Валентина\2016-03-09 16-05-2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2085" y="3750503"/>
            <a:ext cx="3672408" cy="2641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6601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D:\Документы Валентина\2016-03-03 15-22-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3486527"/>
            <a:ext cx="3899925" cy="29249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D:\Документы Валентина\2016-03-03 15-16-5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3409828"/>
            <a:ext cx="4095809" cy="30016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:\Документы Валентина\imag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080" y="260648"/>
            <a:ext cx="3917129" cy="29378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:\Документы Валентина\Фото\2011-06-01 11-40-1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261896"/>
            <a:ext cx="3984442" cy="29883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912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Документы Валентина\image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580" y="371410"/>
            <a:ext cx="4095787" cy="30718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D:\Документы Валентина\2016-03-03 15-24-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167" y="371410"/>
            <a:ext cx="4035876" cy="30269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Документы Валентина\2016-03-03 15-23-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4411" y="3443250"/>
            <a:ext cx="4301478" cy="32261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122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91264" cy="50014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Социализация</a:t>
            </a:r>
            <a:r>
              <a:rPr lang="ru-RU" sz="2400" dirty="0" smtClean="0">
                <a:solidFill>
                  <a:srgbClr val="002060"/>
                </a:solidFill>
              </a:rPr>
              <a:t> – это процесс и результат освоения человеком знаний и навыков общественной жизни, общепринятых стереотипов поведения, ценностных ориентаций, позволяющих полноценно участвовать в различных ситуациях общественного взаимодействия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Социальная адаптация </a:t>
            </a:r>
            <a:r>
              <a:rPr lang="ru-RU" sz="2400" dirty="0" smtClean="0">
                <a:solidFill>
                  <a:srgbClr val="002060"/>
                </a:solidFill>
              </a:rPr>
              <a:t>– процесс активного приспособления к условиям социальной среды путем усвоения ценностей, правил и норм поведения, принятых в обществе, а также процесс преодоления последствий психологической или моральной травмы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100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8822" y="188640"/>
            <a:ext cx="8026356" cy="692696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Общий фон эмоционального  состояние детей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5994842"/>
              </p:ext>
            </p:extLst>
          </p:nvPr>
        </p:nvGraphicFramePr>
        <p:xfrm>
          <a:off x="179512" y="1578849"/>
          <a:ext cx="5112568" cy="37223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026" name="Picture 2" descr="D:\Документы Валентина\2016-03-03 15-15-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9575" y="1091102"/>
            <a:ext cx="2394146" cy="31921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Документы Валентина\Фото\2013-12-24 09-30-1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5917" y="4509119"/>
            <a:ext cx="3057804" cy="22054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9797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Динамика показателей 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9068695"/>
              </p:ext>
            </p:extLst>
          </p:nvPr>
        </p:nvGraphicFramePr>
        <p:xfrm>
          <a:off x="457200" y="1600200"/>
          <a:ext cx="8229600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Продолжили</a:t>
                      </a:r>
                      <a:r>
                        <a:rPr lang="ru-RU" baseline="0" dirty="0" smtClean="0"/>
                        <a:t> обучение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Трудоустроились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2011-2012 уч. </a:t>
                      </a:r>
                      <a:r>
                        <a:rPr lang="ru-RU" dirty="0" smtClean="0"/>
                        <a:t>год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100%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2012-2013 уч. </a:t>
                      </a:r>
                      <a:r>
                        <a:rPr lang="ru-RU" dirty="0" smtClean="0"/>
                        <a:t>год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35%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35%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2013-2014  уч. </a:t>
                      </a:r>
                      <a:r>
                        <a:rPr lang="ru-RU" dirty="0" smtClean="0"/>
                        <a:t>од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70%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100%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2014-2015 уч. </a:t>
                      </a:r>
                      <a:r>
                        <a:rPr lang="ru-RU" smtClean="0"/>
                        <a:t>год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871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76672"/>
            <a:ext cx="7128792" cy="576064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Структура  социализации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1218476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</a:t>
            </a: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2175569" y="1320141"/>
            <a:ext cx="4484982" cy="972148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45094" y="1548388"/>
            <a:ext cx="4536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Коммуникативный компонент  </a:t>
            </a:r>
            <a:endParaRPr lang="ru-RU" sz="2400" b="1" dirty="0"/>
          </a:p>
        </p:txBody>
      </p:sp>
      <p:sp>
        <p:nvSpPr>
          <p:cNvPr id="6" name="Рамка 5"/>
          <p:cNvSpPr/>
          <p:nvPr/>
        </p:nvSpPr>
        <p:spPr>
          <a:xfrm>
            <a:off x="2181479" y="4251228"/>
            <a:ext cx="4484982" cy="1008112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Рамка 6"/>
          <p:cNvSpPr/>
          <p:nvPr/>
        </p:nvSpPr>
        <p:spPr>
          <a:xfrm>
            <a:off x="2175569" y="2887300"/>
            <a:ext cx="4490894" cy="973748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2181477" y="5622573"/>
            <a:ext cx="4484983" cy="1008112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39752" y="3143341"/>
            <a:ext cx="4577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</a:t>
            </a:r>
            <a:r>
              <a:rPr lang="ru-RU" sz="2400" b="1" dirty="0" smtClean="0"/>
              <a:t>Познавательный компонент  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483768" y="4481367"/>
            <a:ext cx="47222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400" b="1" dirty="0" smtClean="0"/>
              <a:t>Поведенческий компонент</a:t>
            </a:r>
            <a:r>
              <a:rPr lang="ru-RU" sz="2400" dirty="0" smtClean="0"/>
              <a:t> 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771800" y="5895796"/>
            <a:ext cx="4146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Ценностный компонент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2" name="Стрелка вправо 21"/>
          <p:cNvSpPr/>
          <p:nvPr/>
        </p:nvSpPr>
        <p:spPr>
          <a:xfrm rot="5400000">
            <a:off x="4234504" y="2449773"/>
            <a:ext cx="531616" cy="2166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4391988" y="3861048"/>
            <a:ext cx="216648" cy="3901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4418058" y="5259340"/>
            <a:ext cx="190578" cy="36323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161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6408712" cy="936104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Структура индивидуального образовательного маршрута</a:t>
            </a:r>
            <a:endParaRPr lang="ru-RU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07704" y="1844824"/>
            <a:ext cx="4320480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Обучение </a:t>
            </a:r>
            <a:endParaRPr lang="ru-RU" sz="28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952826" y="3169168"/>
            <a:ext cx="4275358" cy="97991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Коррекционно-развивающая работа</a:t>
            </a:r>
            <a:endParaRPr lang="ru-RU" sz="28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17898" y="4653136"/>
            <a:ext cx="4176464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Социализация </a:t>
            </a:r>
            <a:endParaRPr lang="ru-RU" sz="2800" dirty="0"/>
          </a:p>
        </p:txBody>
      </p:sp>
      <p:sp>
        <p:nvSpPr>
          <p:cNvPr id="8" name="Стрелка вниз 7"/>
          <p:cNvSpPr/>
          <p:nvPr/>
        </p:nvSpPr>
        <p:spPr>
          <a:xfrm>
            <a:off x="4067944" y="2708920"/>
            <a:ext cx="144016" cy="4602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4106130" y="4149079"/>
            <a:ext cx="105830" cy="50405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928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7200800" cy="113813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Основные направления коррекционно-развивающей работы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609600" indent="-609600">
              <a:lnSpc>
                <a:spcPct val="80000"/>
              </a:lnSpc>
              <a:buClr>
                <a:schemeClr val="tx1"/>
              </a:buClr>
              <a:buNone/>
            </a:pPr>
            <a:r>
              <a:rPr lang="ru-RU" b="1" dirty="0">
                <a:solidFill>
                  <a:srgbClr val="002060"/>
                </a:solidFill>
              </a:rPr>
              <a:t>1.Совершенствование движений и сенсомоторного развития:</a:t>
            </a:r>
          </a:p>
          <a:p>
            <a:pPr marL="609600" indent="-609600">
              <a:lnSpc>
                <a:spcPct val="80000"/>
              </a:lnSpc>
              <a:buClr>
                <a:schemeClr val="tx1"/>
              </a:buClr>
            </a:pPr>
            <a:r>
              <a:rPr lang="ru-RU" b="1" dirty="0">
                <a:solidFill>
                  <a:srgbClr val="002060"/>
                </a:solidFill>
              </a:rPr>
              <a:t>Развитие мелкой моторики кисти и пальцев рук;</a:t>
            </a:r>
          </a:p>
          <a:p>
            <a:pPr marL="609600" indent="-609600">
              <a:lnSpc>
                <a:spcPct val="80000"/>
              </a:lnSpc>
              <a:buClr>
                <a:schemeClr val="tx1"/>
              </a:buClr>
            </a:pPr>
            <a:r>
              <a:rPr lang="ru-RU" b="1" dirty="0">
                <a:solidFill>
                  <a:srgbClr val="002060"/>
                </a:solidFill>
              </a:rPr>
              <a:t>Развитие навыков каллиграфии;</a:t>
            </a:r>
          </a:p>
          <a:p>
            <a:pPr marL="609600" indent="-609600">
              <a:lnSpc>
                <a:spcPct val="80000"/>
              </a:lnSpc>
              <a:buClr>
                <a:schemeClr val="tx1"/>
              </a:buClr>
            </a:pPr>
            <a:r>
              <a:rPr lang="ru-RU" b="1" dirty="0">
                <a:solidFill>
                  <a:srgbClr val="002060"/>
                </a:solidFill>
              </a:rPr>
              <a:t>Развитие артикулярной моторики(скороговорки,   дыхательная гимнастика, артикулярная гимнастика) .</a:t>
            </a:r>
          </a:p>
          <a:p>
            <a:pPr marL="609600" indent="-609600">
              <a:lnSpc>
                <a:spcPct val="80000"/>
              </a:lnSpc>
              <a:buClr>
                <a:schemeClr val="tx1"/>
              </a:buClr>
            </a:pPr>
            <a:endParaRPr lang="ru-RU" b="1" dirty="0">
              <a:solidFill>
                <a:srgbClr val="002060"/>
              </a:solidFill>
            </a:endParaRPr>
          </a:p>
          <a:p>
            <a:pPr marL="609600" indent="-609600">
              <a:lnSpc>
                <a:spcPct val="80000"/>
              </a:lnSpc>
              <a:buClr>
                <a:schemeClr val="tx1"/>
              </a:buClr>
              <a:buNone/>
            </a:pPr>
            <a:r>
              <a:rPr lang="ru-RU" b="1" dirty="0">
                <a:solidFill>
                  <a:srgbClr val="002060"/>
                </a:solidFill>
              </a:rPr>
              <a:t>2. Коррекция отдельных сторон психической деятельности:</a:t>
            </a:r>
          </a:p>
          <a:p>
            <a:pPr marL="609600" indent="-609600">
              <a:lnSpc>
                <a:spcPct val="80000"/>
              </a:lnSpc>
              <a:buClr>
                <a:schemeClr val="tx1"/>
              </a:buClr>
            </a:pPr>
            <a:r>
              <a:rPr lang="ru-RU" b="1" dirty="0">
                <a:solidFill>
                  <a:srgbClr val="002060"/>
                </a:solidFill>
              </a:rPr>
              <a:t>Развитие зрительного восприятия;</a:t>
            </a:r>
          </a:p>
          <a:p>
            <a:pPr marL="609600" indent="-609600">
              <a:lnSpc>
                <a:spcPct val="80000"/>
              </a:lnSpc>
              <a:buClr>
                <a:schemeClr val="tx1"/>
              </a:buClr>
            </a:pPr>
            <a:r>
              <a:rPr lang="ru-RU" b="1" dirty="0">
                <a:solidFill>
                  <a:srgbClr val="002060"/>
                </a:solidFill>
              </a:rPr>
              <a:t>Развитие зрительной памяти и внимания;</a:t>
            </a:r>
          </a:p>
          <a:p>
            <a:pPr marL="609600" indent="-609600">
              <a:lnSpc>
                <a:spcPct val="80000"/>
              </a:lnSpc>
              <a:buClr>
                <a:schemeClr val="tx1"/>
              </a:buClr>
            </a:pPr>
            <a:r>
              <a:rPr lang="ru-RU" b="1" dirty="0">
                <a:solidFill>
                  <a:srgbClr val="002060"/>
                </a:solidFill>
              </a:rPr>
              <a:t>Формирование обобщенных представлений о свойствах предметов(цвет, форма, величина);</a:t>
            </a:r>
          </a:p>
          <a:p>
            <a:pPr marL="609600" indent="-609600">
              <a:lnSpc>
                <a:spcPct val="80000"/>
              </a:lnSpc>
              <a:buClr>
                <a:schemeClr val="tx1"/>
              </a:buClr>
            </a:pPr>
            <a:r>
              <a:rPr lang="ru-RU" b="1" dirty="0">
                <a:solidFill>
                  <a:srgbClr val="002060"/>
                </a:solidFill>
              </a:rPr>
              <a:t>Развитие пространственных представлений и ориентаций;</a:t>
            </a:r>
          </a:p>
          <a:p>
            <a:pPr marL="609600" indent="-609600">
              <a:lnSpc>
                <a:spcPct val="80000"/>
              </a:lnSpc>
              <a:buClr>
                <a:schemeClr val="tx1"/>
              </a:buClr>
            </a:pPr>
            <a:r>
              <a:rPr lang="ru-RU" b="1" dirty="0">
                <a:solidFill>
                  <a:srgbClr val="002060"/>
                </a:solidFill>
              </a:rPr>
              <a:t>Развитие представлений о времени;</a:t>
            </a:r>
          </a:p>
          <a:p>
            <a:pPr marL="609600" indent="-609600">
              <a:lnSpc>
                <a:spcPct val="80000"/>
              </a:lnSpc>
              <a:buClr>
                <a:schemeClr val="tx1"/>
              </a:buClr>
            </a:pPr>
            <a:r>
              <a:rPr lang="ru-RU" b="1" dirty="0">
                <a:solidFill>
                  <a:srgbClr val="002060"/>
                </a:solidFill>
              </a:rPr>
              <a:t>Развитие слухового внимания и памяти;</a:t>
            </a:r>
          </a:p>
          <a:p>
            <a:pPr marL="609600" indent="-609600">
              <a:lnSpc>
                <a:spcPct val="80000"/>
              </a:lnSpc>
              <a:buClr>
                <a:schemeClr val="tx1"/>
              </a:buClr>
            </a:pPr>
            <a:r>
              <a:rPr lang="ru-RU" b="1" dirty="0">
                <a:solidFill>
                  <a:srgbClr val="002060"/>
                </a:solidFill>
              </a:rPr>
              <a:t>Развитие фонетико-фонематических представлений, форм звукового анализа</a:t>
            </a:r>
          </a:p>
          <a:p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146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136904" cy="936104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accent6">
                    <a:lumMod val="75000"/>
                  </a:schemeClr>
                </a:solidFill>
              </a:rPr>
              <a:t>Основные направления коррекционно-развивающей работы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24744"/>
            <a:ext cx="8928992" cy="5544616"/>
          </a:xfrm>
        </p:spPr>
        <p:txBody>
          <a:bodyPr>
            <a:normAutofit fontScale="25000" lnSpcReduction="20000"/>
          </a:bodyPr>
          <a:lstStyle/>
          <a:p>
            <a:pPr>
              <a:buClr>
                <a:schemeClr val="tx1"/>
              </a:buClr>
              <a:buNone/>
            </a:pPr>
            <a:r>
              <a:rPr lang="ru-RU" dirty="0" smtClean="0"/>
              <a:t>3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.     </a:t>
            </a:r>
            <a:r>
              <a:rPr lang="ru-RU" sz="8000" b="1" dirty="0" smtClean="0">
                <a:solidFill>
                  <a:srgbClr val="002060"/>
                </a:solidFill>
              </a:rPr>
              <a:t>Развитие </a:t>
            </a:r>
            <a:r>
              <a:rPr lang="ru-RU" sz="8000" b="1" dirty="0">
                <a:solidFill>
                  <a:srgbClr val="002060"/>
                </a:solidFill>
              </a:rPr>
              <a:t>основных мыслительных операций:</a:t>
            </a:r>
          </a:p>
          <a:p>
            <a:pPr>
              <a:buClr>
                <a:schemeClr val="tx1"/>
              </a:buClr>
            </a:pPr>
            <a:r>
              <a:rPr lang="ru-RU" sz="8000" b="1" dirty="0">
                <a:solidFill>
                  <a:srgbClr val="002060"/>
                </a:solidFill>
              </a:rPr>
              <a:t>Навыков группировки и классификации;</a:t>
            </a:r>
          </a:p>
          <a:p>
            <a:pPr>
              <a:buClr>
                <a:schemeClr val="tx1"/>
              </a:buClr>
            </a:pPr>
            <a:r>
              <a:rPr lang="ru-RU" sz="8000" b="1" dirty="0">
                <a:solidFill>
                  <a:srgbClr val="002060"/>
                </a:solidFill>
              </a:rPr>
              <a:t>Навыков соотносительного анализа;</a:t>
            </a:r>
          </a:p>
          <a:p>
            <a:pPr>
              <a:buClr>
                <a:schemeClr val="tx1"/>
              </a:buClr>
            </a:pPr>
            <a:r>
              <a:rPr lang="ru-RU" sz="8000" b="1" dirty="0">
                <a:solidFill>
                  <a:srgbClr val="002060"/>
                </a:solidFill>
              </a:rPr>
              <a:t>Умение работать со словесной и письменной инструкцией, алгоритму;</a:t>
            </a:r>
          </a:p>
          <a:p>
            <a:pPr>
              <a:buClr>
                <a:schemeClr val="tx1"/>
              </a:buClr>
            </a:pPr>
            <a:r>
              <a:rPr lang="ru-RU" sz="8000" b="1" dirty="0">
                <a:solidFill>
                  <a:srgbClr val="002060"/>
                </a:solidFill>
              </a:rPr>
              <a:t>Умение планировать деятельность;</a:t>
            </a:r>
          </a:p>
          <a:p>
            <a:pPr>
              <a:buClr>
                <a:schemeClr val="tx1"/>
              </a:buClr>
            </a:pPr>
            <a:r>
              <a:rPr lang="ru-RU" sz="8000" b="1" dirty="0">
                <a:solidFill>
                  <a:srgbClr val="002060"/>
                </a:solidFill>
              </a:rPr>
              <a:t>Развитие комбинаторных способностей.</a:t>
            </a:r>
          </a:p>
          <a:p>
            <a:pPr>
              <a:buClr>
                <a:schemeClr val="tx1"/>
              </a:buClr>
              <a:buNone/>
            </a:pPr>
            <a:r>
              <a:rPr lang="ru-RU" sz="8000" b="1" dirty="0">
                <a:solidFill>
                  <a:srgbClr val="002060"/>
                </a:solidFill>
              </a:rPr>
              <a:t>4. Развитие мышления</a:t>
            </a:r>
          </a:p>
          <a:p>
            <a:pPr>
              <a:buClr>
                <a:schemeClr val="tx1"/>
              </a:buClr>
            </a:pPr>
            <a:r>
              <a:rPr lang="ru-RU" sz="8000" b="1" dirty="0">
                <a:solidFill>
                  <a:srgbClr val="002060"/>
                </a:solidFill>
              </a:rPr>
              <a:t>Развитие наглядно-образного мышления;</a:t>
            </a:r>
          </a:p>
          <a:p>
            <a:pPr>
              <a:buClr>
                <a:schemeClr val="tx1"/>
              </a:buClr>
            </a:pPr>
            <a:r>
              <a:rPr lang="ru-RU" sz="8000" b="1" dirty="0">
                <a:solidFill>
                  <a:srgbClr val="002060"/>
                </a:solidFill>
              </a:rPr>
              <a:t>Развитие словесно-логического мышления(умение видеть и устанавливать логические связи между предметами, явлениями и событиями).</a:t>
            </a:r>
            <a:endParaRPr lang="en-US" sz="8000" b="1" dirty="0">
              <a:solidFill>
                <a:srgbClr val="002060"/>
              </a:solidFill>
            </a:endParaRPr>
          </a:p>
          <a:p>
            <a:pPr>
              <a:buClr>
                <a:schemeClr val="tx1"/>
              </a:buClr>
              <a:buNone/>
            </a:pPr>
            <a:r>
              <a:rPr lang="en-US" sz="8000" b="1" dirty="0">
                <a:solidFill>
                  <a:srgbClr val="002060"/>
                </a:solidFill>
              </a:rPr>
              <a:t>5</a:t>
            </a:r>
            <a:r>
              <a:rPr lang="ru-RU" sz="8000" b="1" dirty="0">
                <a:solidFill>
                  <a:srgbClr val="002060"/>
                </a:solidFill>
              </a:rPr>
              <a:t>. Коррекция нарушений в эмоционально-личностной сфере</a:t>
            </a:r>
          </a:p>
          <a:p>
            <a:pPr>
              <a:buClr>
                <a:schemeClr val="tx1"/>
              </a:buClr>
              <a:buNone/>
            </a:pPr>
            <a:r>
              <a:rPr lang="ru-RU" sz="8000" b="1" dirty="0">
                <a:solidFill>
                  <a:srgbClr val="002060"/>
                </a:solidFill>
              </a:rPr>
              <a:t>    (волевые усилия, настроение, внушаемость, наличие аффективных вспышек, отношение к окружающим, поведение в школе, дома; вредные привычки).</a:t>
            </a:r>
          </a:p>
          <a:p>
            <a:pPr>
              <a:buClr>
                <a:schemeClr val="tx1"/>
              </a:buClr>
              <a:buNone/>
            </a:pPr>
            <a:r>
              <a:rPr lang="ru-RU" sz="8000" b="1" dirty="0">
                <a:solidFill>
                  <a:srgbClr val="002060"/>
                </a:solidFill>
              </a:rPr>
              <a:t>6. Развитие речи, овладение техникой речи.</a:t>
            </a:r>
          </a:p>
          <a:p>
            <a:pPr>
              <a:buClr>
                <a:schemeClr val="tx1"/>
              </a:buClr>
              <a:buNone/>
            </a:pPr>
            <a:r>
              <a:rPr lang="ru-RU" sz="8000" b="1" dirty="0">
                <a:solidFill>
                  <a:srgbClr val="002060"/>
                </a:solidFill>
              </a:rPr>
              <a:t>7. Расширение представлений об окружающем мире, обогащение словаря.</a:t>
            </a:r>
          </a:p>
          <a:p>
            <a:pPr>
              <a:buClr>
                <a:schemeClr val="tx1"/>
              </a:buClr>
              <a:buNone/>
            </a:pPr>
            <a:r>
              <a:rPr lang="ru-RU" sz="8000" b="1" dirty="0">
                <a:solidFill>
                  <a:srgbClr val="002060"/>
                </a:solidFill>
              </a:rPr>
              <a:t>8. Коррекция индивидуальных пробелов в знаниях.</a:t>
            </a:r>
          </a:p>
          <a:p>
            <a:pPr>
              <a:buClr>
                <a:schemeClr val="tx1"/>
              </a:buClr>
              <a:buNone/>
            </a:pPr>
            <a:r>
              <a:rPr lang="ru-RU" sz="8000" b="1" dirty="0">
                <a:solidFill>
                  <a:srgbClr val="002060"/>
                </a:solidFill>
              </a:rPr>
              <a:t>9. Лечебно-оздоровительная работа.</a:t>
            </a:r>
          </a:p>
          <a:p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160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accent6">
                    <a:lumMod val="75000"/>
                  </a:schemeClr>
                </a:solidFill>
              </a:rPr>
              <a:t>Основные задачи, стоящие перед психологической службой 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ru-RU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988840"/>
            <a:ext cx="8496944" cy="4464495"/>
          </a:xfrm>
        </p:spPr>
        <p:txBody>
          <a:bodyPr/>
          <a:lstStyle/>
          <a:p>
            <a:pPr lvl="0" fontAlgn="base">
              <a:lnSpc>
                <a:spcPct val="90000"/>
              </a:lnSpc>
              <a:spcAft>
                <a:spcPct val="0"/>
              </a:spcAft>
              <a:buFontTx/>
              <a:buChar char="•"/>
            </a:pPr>
            <a:r>
              <a:rPr lang="ru-RU" sz="2000" b="1" kern="0" dirty="0">
                <a:solidFill>
                  <a:srgbClr val="002060"/>
                </a:solidFill>
                <a:latin typeface="Verdana"/>
              </a:rPr>
              <a:t>Реализация возрастных возможностей детей</a:t>
            </a:r>
          </a:p>
          <a:p>
            <a:pPr lvl="0" fontAlgn="base">
              <a:lnSpc>
                <a:spcPct val="90000"/>
              </a:lnSpc>
              <a:spcAft>
                <a:spcPct val="0"/>
              </a:spcAft>
              <a:buFontTx/>
              <a:buChar char="•"/>
            </a:pPr>
            <a:r>
              <a:rPr lang="ru-RU" sz="2000" b="1" kern="0" dirty="0">
                <a:solidFill>
                  <a:srgbClr val="002060"/>
                </a:solidFill>
                <a:latin typeface="Verdana"/>
              </a:rPr>
              <a:t>Развитие индивидуальных особенностей детей(способностей, интересов, чувств, увлечений и т.д.)</a:t>
            </a:r>
          </a:p>
          <a:p>
            <a:pPr lvl="0" fontAlgn="base">
              <a:lnSpc>
                <a:spcPct val="90000"/>
              </a:lnSpc>
              <a:spcAft>
                <a:spcPct val="0"/>
              </a:spcAft>
              <a:buFontTx/>
              <a:buChar char="•"/>
            </a:pPr>
            <a:r>
              <a:rPr lang="ru-RU" sz="2000" b="1" kern="0" dirty="0">
                <a:solidFill>
                  <a:srgbClr val="002060"/>
                </a:solidFill>
                <a:latin typeface="Verdana"/>
              </a:rPr>
              <a:t>Создание благоприятного психологического климата для развития ребенка(продуктивное общение с окружающими, создание ситуаций успеха)</a:t>
            </a:r>
          </a:p>
          <a:p>
            <a:pPr lvl="0" fontAlgn="base">
              <a:lnSpc>
                <a:spcPct val="90000"/>
              </a:lnSpc>
              <a:spcAft>
                <a:spcPct val="0"/>
              </a:spcAft>
              <a:buFontTx/>
              <a:buChar char="•"/>
            </a:pPr>
            <a:r>
              <a:rPr lang="ru-RU" sz="2000" b="1" kern="0" dirty="0">
                <a:solidFill>
                  <a:srgbClr val="002060"/>
                </a:solidFill>
                <a:latin typeface="Verdana"/>
              </a:rPr>
              <a:t>Оказание своевременной психологической помощи и поддержки детям, родителям, педагогам</a:t>
            </a:r>
          </a:p>
          <a:p>
            <a:pPr marL="0" indent="0"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666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06090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Организация коррекционно-развивающей работы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92218656"/>
              </p:ext>
            </p:extLst>
          </p:nvPr>
        </p:nvGraphicFramePr>
        <p:xfrm>
          <a:off x="-2" y="928133"/>
          <a:ext cx="9144000" cy="56760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1828800"/>
                <a:gridCol w="1828800"/>
                <a:gridCol w="1828800"/>
                <a:gridCol w="1828800"/>
              </a:tblGrid>
              <a:tr h="1008111">
                <a:tc>
                  <a:txBody>
                    <a:bodyPr/>
                    <a:lstStyle/>
                    <a:p>
                      <a:r>
                        <a:rPr lang="ru-RU" dirty="0" smtClean="0"/>
                        <a:t>Специалист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Направления работы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Сведения о программах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Формы работы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Методы отслеживания динамики</a:t>
                      </a:r>
                      <a:endParaRPr lang="ru-RU" dirty="0"/>
                    </a:p>
                  </a:txBody>
                  <a:tcPr/>
                </a:tc>
              </a:tr>
              <a:tr h="2016224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Логопед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Устранение нарушений звукопроизношения, коррекция грамматического строя  и связной речи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Программа для учащихся 7 и 8 вида</a:t>
                      </a:r>
                    </a:p>
                    <a:p>
                      <a:r>
                        <a:rPr lang="ru-RU" dirty="0" smtClean="0"/>
                        <a:t>(1 – 4 класс)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Индивидуальная, подгрупповая, фронтальная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Мониторинг</a:t>
                      </a:r>
                      <a:r>
                        <a:rPr lang="ru-RU" baseline="0" dirty="0" smtClean="0"/>
                        <a:t>  в начале и в конце года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Педагог-психолог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Диагностика,</a:t>
                      </a:r>
                    </a:p>
                    <a:p>
                      <a:r>
                        <a:rPr lang="ru-RU" dirty="0" smtClean="0"/>
                        <a:t>коррекционно-развивающая работа, профилактика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Программа для обучающихся </a:t>
                      </a:r>
                    </a:p>
                    <a:p>
                      <a:r>
                        <a:rPr lang="ru-RU" dirty="0" smtClean="0"/>
                        <a:t>7 и 8 вида</a:t>
                      </a:r>
                    </a:p>
                    <a:p>
                      <a:r>
                        <a:rPr lang="ru-RU" dirty="0" smtClean="0"/>
                        <a:t>(1 – 4 класс)</a:t>
                      </a:r>
                    </a:p>
                    <a:p>
                      <a:r>
                        <a:rPr lang="ru-RU" dirty="0" smtClean="0"/>
                        <a:t>(5-7 класс)</a:t>
                      </a:r>
                    </a:p>
                    <a:p>
                      <a:r>
                        <a:rPr lang="ru-RU" dirty="0" smtClean="0"/>
                        <a:t>(8-9 класс)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Игротерапия</a:t>
                      </a:r>
                      <a:r>
                        <a:rPr lang="ru-RU" dirty="0" smtClean="0"/>
                        <a:t>, песочная терапия, </a:t>
                      </a:r>
                    </a:p>
                    <a:p>
                      <a:r>
                        <a:rPr lang="ru-RU" dirty="0" smtClean="0"/>
                        <a:t>арт-терапия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Мониторинг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Социальный педагог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Профилактика  </a:t>
                      </a:r>
                      <a:r>
                        <a:rPr lang="ru-RU" dirty="0" err="1" smtClean="0"/>
                        <a:t>девиантного</a:t>
                      </a:r>
                      <a:r>
                        <a:rPr lang="ru-RU" dirty="0" smtClean="0"/>
                        <a:t> поведения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Программа  по профилактике ПАВ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Тренинг ,</a:t>
                      </a:r>
                    </a:p>
                    <a:p>
                      <a:r>
                        <a:rPr lang="ru-RU" dirty="0" smtClean="0"/>
                        <a:t>профилактические беседы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Анкетирование,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интервью 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7426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65942" y="188640"/>
            <a:ext cx="5098546" cy="316835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lang="ru-RU" sz="3200" b="1" dirty="0" smtClean="0">
                <a:solidFill>
                  <a:srgbClr val="7030A0"/>
                </a:solidFill>
              </a:rPr>
              <a:t>Диагностика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1600" b="1" i="1" u="sng" dirty="0" smtClean="0">
                <a:solidFill>
                  <a:srgbClr val="FF33CC"/>
                </a:solidFill>
                <a:latin typeface="Verdana" pitchFamily="34" charset="0"/>
                <a:ea typeface="+mn-ea"/>
                <a:cs typeface="+mn-cs"/>
              </a:rPr>
              <a:t> </a:t>
            </a:r>
            <a:r>
              <a:rPr lang="ru-RU" sz="1600" b="1" i="1" u="sng" dirty="0">
                <a:solidFill>
                  <a:srgbClr val="FF33CC"/>
                </a:solidFill>
                <a:latin typeface="Verdana" pitchFamily="34" charset="0"/>
                <a:ea typeface="+mn-ea"/>
                <a:cs typeface="+mn-cs"/>
              </a:rPr>
              <a:t>Цель</a:t>
            </a:r>
            <a:r>
              <a:rPr lang="ru-RU" sz="1600" b="1" u="sng" dirty="0">
                <a:solidFill>
                  <a:srgbClr val="FF33CC"/>
                </a:solidFill>
                <a:latin typeface="Verdana" pitchFamily="34" charset="0"/>
                <a:ea typeface="+mn-ea"/>
                <a:cs typeface="+mn-cs"/>
              </a:rPr>
              <a:t>:</a:t>
            </a:r>
            <a:r>
              <a:rPr lang="ru-RU" sz="1600" b="1" dirty="0">
                <a:solidFill>
                  <a:srgbClr val="006699"/>
                </a:solidFill>
                <a:latin typeface="Verdana" pitchFamily="34" charset="0"/>
                <a:ea typeface="+mn-ea"/>
                <a:cs typeface="+mn-cs"/>
              </a:rPr>
              <a:t>  </a:t>
            </a:r>
            <a:r>
              <a:rPr lang="ru-RU" sz="1600" dirty="0">
                <a:solidFill>
                  <a:srgbClr val="006699"/>
                </a:solidFill>
                <a:latin typeface="Verdana" pitchFamily="34" charset="0"/>
                <a:ea typeface="+mn-ea"/>
                <a:cs typeface="+mn-cs"/>
              </a:rPr>
              <a:t> информационное обеспечение процесса сопровождения.</a:t>
            </a:r>
            <a:br>
              <a:rPr lang="ru-RU" sz="1600" dirty="0">
                <a:solidFill>
                  <a:srgbClr val="006699"/>
                </a:solidFill>
                <a:latin typeface="Verdana" pitchFamily="34" charset="0"/>
                <a:ea typeface="+mn-ea"/>
                <a:cs typeface="+mn-cs"/>
              </a:rPr>
            </a:br>
            <a:r>
              <a:rPr lang="ru-RU" sz="1600" dirty="0">
                <a:solidFill>
                  <a:srgbClr val="006699"/>
                </a:solidFill>
                <a:latin typeface="Verdana" pitchFamily="34" charset="0"/>
                <a:ea typeface="+mn-ea"/>
                <a:cs typeface="+mn-cs"/>
              </a:rPr>
              <a:t> </a:t>
            </a:r>
            <a:r>
              <a:rPr lang="ru-RU" sz="1600" b="1" i="1" dirty="0">
                <a:solidFill>
                  <a:srgbClr val="FF33CC"/>
                </a:solidFill>
                <a:latin typeface="Verdana" pitchFamily="34" charset="0"/>
                <a:ea typeface="+mn-ea"/>
                <a:cs typeface="+mn-cs"/>
              </a:rPr>
              <a:t>Психодиагностические данные необходимы:</a:t>
            </a:r>
            <a:br>
              <a:rPr lang="ru-RU" sz="1600" b="1" i="1" dirty="0">
                <a:solidFill>
                  <a:srgbClr val="FF33CC"/>
                </a:solidFill>
                <a:latin typeface="Verdana" pitchFamily="34" charset="0"/>
                <a:ea typeface="+mn-ea"/>
                <a:cs typeface="+mn-cs"/>
              </a:rPr>
            </a:br>
            <a:r>
              <a:rPr lang="ru-RU" sz="1600" dirty="0">
                <a:solidFill>
                  <a:srgbClr val="006699"/>
                </a:solidFill>
                <a:latin typeface="Verdana" pitchFamily="34" charset="0"/>
                <a:ea typeface="+mn-ea"/>
                <a:cs typeface="+mn-cs"/>
              </a:rPr>
              <a:t>для составления социально-психологического портрета школьника;</a:t>
            </a:r>
            <a:br>
              <a:rPr lang="ru-RU" sz="1600" dirty="0">
                <a:solidFill>
                  <a:srgbClr val="006699"/>
                </a:solidFill>
                <a:latin typeface="Verdana" pitchFamily="34" charset="0"/>
                <a:ea typeface="+mn-ea"/>
                <a:cs typeface="+mn-cs"/>
              </a:rPr>
            </a:br>
            <a:r>
              <a:rPr lang="ru-RU" sz="1600" dirty="0">
                <a:solidFill>
                  <a:srgbClr val="006699"/>
                </a:solidFill>
                <a:latin typeface="Verdana" pitchFamily="34" charset="0"/>
                <a:ea typeface="+mn-ea"/>
                <a:cs typeface="+mn-cs"/>
              </a:rPr>
              <a:t>для определения путей и форм оказания помощи детям, испытывающим трудности в обучении, общении;</a:t>
            </a:r>
            <a:br>
              <a:rPr lang="ru-RU" sz="1600" dirty="0">
                <a:solidFill>
                  <a:srgbClr val="006699"/>
                </a:solidFill>
                <a:latin typeface="Verdana" pitchFamily="34" charset="0"/>
                <a:ea typeface="+mn-ea"/>
                <a:cs typeface="+mn-cs"/>
              </a:rPr>
            </a:br>
            <a:r>
              <a:rPr lang="ru-RU" sz="1600" dirty="0">
                <a:solidFill>
                  <a:srgbClr val="006699"/>
                </a:solidFill>
                <a:latin typeface="Verdana" pitchFamily="34" charset="0"/>
                <a:ea typeface="+mn-ea"/>
                <a:cs typeface="+mn-cs"/>
              </a:rPr>
              <a:t>для выбора средств и форм сопровождения школьников в соответствии с присущими им особенностями обучения и общения.</a:t>
            </a:r>
            <a:endParaRPr lang="ru-RU" sz="3200" dirty="0"/>
          </a:p>
        </p:txBody>
      </p:sp>
      <p:pic>
        <p:nvPicPr>
          <p:cNvPr id="4" name="Picture 6" descr="2011-03-30 10-18-54-1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188641"/>
            <a:ext cx="3312368" cy="32140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DSC0002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00012" y="3572245"/>
            <a:ext cx="3772461" cy="30179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DSC0002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18" y="3612943"/>
            <a:ext cx="3735826" cy="29889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793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1726</TotalTime>
  <Words>585</Words>
  <Application>Microsoft Office PowerPoint</Application>
  <PresentationFormat>Экран (4:3)</PresentationFormat>
  <Paragraphs>145</Paragraphs>
  <Slides>21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Социализация детей с ограниченными возможностями здоровья</vt:lpstr>
      <vt:lpstr>Презентация PowerPoint</vt:lpstr>
      <vt:lpstr>Структура  социализации</vt:lpstr>
      <vt:lpstr>Структура индивидуального образовательного маршрута</vt:lpstr>
      <vt:lpstr>Основные направления коррекционно-развивающей работы</vt:lpstr>
      <vt:lpstr>Основные направления коррекционно-развивающей работы</vt:lpstr>
      <vt:lpstr>Основные задачи, стоящие перед психологической службой  </vt:lpstr>
      <vt:lpstr>Организация коррекционно-развивающей работы</vt:lpstr>
      <vt:lpstr>Диагностика  Цель:   информационное обеспечение процесса сопровождения.  Психодиагностические данные необходимы: для составления социально-психологического портрета школьника; для определения путей и форм оказания помощи детям, испытывающим трудности в обучении, общении; для выбора средств и форм сопровождения школьников в соответствии с присущими им особенностями обучения и общения.</vt:lpstr>
      <vt:lpstr>Коррекционно-развивающие занятия</vt:lpstr>
      <vt:lpstr>Развивающие занятия</vt:lpstr>
      <vt:lpstr>Индивидуальный образовательный маршрут</vt:lpstr>
      <vt:lpstr>Презентация PowerPoint</vt:lpstr>
      <vt:lpstr>Презентация PowerPoint</vt:lpstr>
      <vt:lpstr>Выставка работ</vt:lpstr>
      <vt:lpstr>Презентация PowerPoint</vt:lpstr>
      <vt:lpstr>Презентация PowerPoint</vt:lpstr>
      <vt:lpstr>Презентация PowerPoint</vt:lpstr>
      <vt:lpstr>Презентация PowerPoint</vt:lpstr>
      <vt:lpstr>Общий фон эмоционального  состояние детей</vt:lpstr>
      <vt:lpstr>Динамика показателей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Социализация детей с ОВЗ</dc:title>
  <dc:creator>Валентина</dc:creator>
  <cp:lastModifiedBy>Валентина</cp:lastModifiedBy>
  <cp:revision>102</cp:revision>
  <dcterms:created xsi:type="dcterms:W3CDTF">2016-02-17T06:47:12Z</dcterms:created>
  <dcterms:modified xsi:type="dcterms:W3CDTF">2016-03-16T15:45:07Z</dcterms:modified>
</cp:coreProperties>
</file>